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58" r:id="rId4"/>
    <p:sldId id="266" r:id="rId5"/>
    <p:sldId id="260" r:id="rId6"/>
    <p:sldId id="272" r:id="rId7"/>
    <p:sldId id="280" r:id="rId8"/>
    <p:sldId id="267" r:id="rId9"/>
    <p:sldId id="270" r:id="rId10"/>
    <p:sldId id="273" r:id="rId11"/>
    <p:sldId id="281" r:id="rId12"/>
    <p:sldId id="283" r:id="rId13"/>
    <p:sldId id="278" r:id="rId14"/>
    <p:sldId id="276" r:id="rId15"/>
    <p:sldId id="277" r:id="rId16"/>
    <p:sldId id="275" r:id="rId17"/>
    <p:sldId id="274" r:id="rId18"/>
    <p:sldId id="279" r:id="rId19"/>
    <p:sldId id="263" r:id="rId20"/>
    <p:sldId id="268" r:id="rId21"/>
    <p:sldId id="271" r:id="rId22"/>
    <p:sldId id="26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7" d="100"/>
          <a:sy n="67" d="100"/>
        </p:scale>
        <p:origin x="3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e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84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58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243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935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431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191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7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793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099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273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601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C846DD7E-6249-4411-840E-40B8B8F4FDDD}" type="datetimeFigureOut">
              <a:rPr lang="en-US" smtClean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0778C2D4-4AB1-4600-812D-9BED385199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7872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38A3A-BC5B-41CA-9481-992FAB6EE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217" y="2153838"/>
            <a:ext cx="11471565" cy="1739347"/>
          </a:xfrm>
        </p:spPr>
        <p:txBody>
          <a:bodyPr/>
          <a:lstStyle/>
          <a:p>
            <a:r>
              <a:rPr lang="en-US" dirty="0"/>
              <a:t>Getting Your Bite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04855C-BBDD-422F-901C-FD8FB701A6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646331"/>
          </a:xfrm>
          <a:solidFill>
            <a:schemeClr val="bg2"/>
          </a:solidFill>
        </p:spPr>
        <p:txBody>
          <a:bodyPr>
            <a:normAutofit/>
          </a:bodyPr>
          <a:lstStyle/>
          <a:p>
            <a:r>
              <a:rPr lang="en-US" sz="3600" dirty="0"/>
              <a:t>Airbnb Properties in New York City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8E1A3E-1ED6-43BF-AE07-466C5EE5EF5A}"/>
              </a:ext>
            </a:extLst>
          </p:cNvPr>
          <p:cNvSpPr txBox="1"/>
          <p:nvPr/>
        </p:nvSpPr>
        <p:spPr>
          <a:xfrm>
            <a:off x="6096000" y="5486399"/>
            <a:ext cx="5205274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Presentation by:</a:t>
            </a:r>
          </a:p>
          <a:p>
            <a:r>
              <a:rPr lang="en-US" dirty="0"/>
              <a:t>Jason Carey, Charles Dixon, and Amy McMahon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490E85-3EA2-4E96-B43A-5BD8BACEC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6" y="2153838"/>
            <a:ext cx="1328849" cy="153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266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F4C09-81FE-49CC-BBBE-92BDCD504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Highlights of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74C74-60A9-494E-85D1-F6CCFA4EB6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8220" y="2011680"/>
            <a:ext cx="9784080" cy="3540469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Zip codes with the highest percentages</a:t>
            </a:r>
          </a:p>
          <a:p>
            <a:r>
              <a:rPr lang="en-US" sz="2800" dirty="0"/>
              <a:t>The market is worth </a:t>
            </a:r>
            <a:r>
              <a:rPr lang="en-US" sz="3200" b="1" dirty="0"/>
              <a:t>$950,778,659</a:t>
            </a:r>
            <a:r>
              <a:rPr lang="en-US" sz="2800" dirty="0"/>
              <a:t> annually</a:t>
            </a:r>
          </a:p>
          <a:p>
            <a:r>
              <a:rPr lang="en-US" sz="2800" dirty="0"/>
              <a:t>In New York City in 2017/2018 there were </a:t>
            </a:r>
            <a:r>
              <a:rPr 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5,582,376</a:t>
            </a:r>
            <a:r>
              <a:rPr lang="en-US" sz="2800" dirty="0"/>
              <a:t> nights rented</a:t>
            </a:r>
          </a:p>
          <a:p>
            <a:r>
              <a:rPr lang="en-US" sz="2800" dirty="0"/>
              <a:t>The number of active listings during the year was </a:t>
            </a:r>
            <a:r>
              <a:rPr lang="en-US" sz="3000" b="1" dirty="0"/>
              <a:t>28,735 </a:t>
            </a:r>
            <a:r>
              <a:rPr lang="en-US" sz="2800" dirty="0"/>
              <a:t>with </a:t>
            </a:r>
            <a:r>
              <a:rPr lang="en-US" sz="3000" b="1" dirty="0"/>
              <a:t>15,582</a:t>
            </a:r>
            <a:r>
              <a:rPr lang="en-US" sz="2800" dirty="0"/>
              <a:t> Airbnb rentals having no income</a:t>
            </a:r>
          </a:p>
          <a:p>
            <a:r>
              <a:rPr lang="en-US" sz="2800" dirty="0"/>
              <a:t>The Average Revenue from and Airbnb rental was </a:t>
            </a:r>
            <a:r>
              <a:rPr lang="en-US" sz="3000" b="1" dirty="0"/>
              <a:t>$33,087.83</a:t>
            </a:r>
          </a:p>
          <a:p>
            <a:r>
              <a:rPr lang="en-US" sz="2800" dirty="0"/>
              <a:t>Average Occupancy Rate of </a:t>
            </a:r>
            <a:r>
              <a:rPr lang="en-US" sz="3000" dirty="0"/>
              <a:t>53%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FB2AD0-0112-4695-BEDB-E6D520B2A186}"/>
              </a:ext>
            </a:extLst>
          </p:cNvPr>
          <p:cNvSpPr/>
          <p:nvPr/>
        </p:nvSpPr>
        <p:spPr>
          <a:xfrm>
            <a:off x="1903173" y="5506138"/>
            <a:ext cx="83856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	 	Numbers of Listings 	Average Price	 	Total Revenue</a:t>
            </a:r>
          </a:p>
          <a:p>
            <a:r>
              <a:rPr lang="en-US" dirty="0"/>
              <a:t> 				5,582,376 	    $170.32 		$950,778,659.00</a:t>
            </a:r>
          </a:p>
        </p:txBody>
      </p:sp>
    </p:spTree>
    <p:extLst>
      <p:ext uri="{BB962C8B-B14F-4D97-AF65-F5344CB8AC3E}">
        <p14:creationId xmlns:p14="http://schemas.microsoft.com/office/powerpoint/2010/main" val="1555590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A3BB7-8A9F-4DE2-962D-43CBF1525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Revenue during the holidays 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B722D8-BB5F-420E-92EC-85034873D4F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913" y="2331840"/>
            <a:ext cx="4754562" cy="356592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28F87-91FF-4C14-BCFE-57CADEC74B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Noted Christmas bookings bring in the most revenue even at just three days.</a:t>
            </a:r>
          </a:p>
          <a:p>
            <a:r>
              <a:rPr lang="en-US" dirty="0"/>
              <a:t>Surprised that Thanksgiving, New Years Eve, and Labor Day are about the same for three days of rentals.</a:t>
            </a:r>
          </a:p>
          <a:p>
            <a:r>
              <a:rPr lang="en-US" dirty="0"/>
              <a:t>Four day weekends will always be available for Thanksgiving but occasionally for Christmas</a:t>
            </a:r>
          </a:p>
        </p:txBody>
      </p:sp>
    </p:spTree>
    <p:extLst>
      <p:ext uri="{BB962C8B-B14F-4D97-AF65-F5344CB8AC3E}">
        <p14:creationId xmlns:p14="http://schemas.microsoft.com/office/powerpoint/2010/main" val="2240065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04A5F-A2D1-4E20-9958-C3A70BE08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46076"/>
            <a:ext cx="9784080" cy="1508760"/>
          </a:xfrm>
        </p:spPr>
        <p:txBody>
          <a:bodyPr/>
          <a:lstStyle/>
          <a:p>
            <a:r>
              <a:rPr lang="en-US" dirty="0"/>
              <a:t>			Revenue by Day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1FFBFA-B42A-42ED-A50C-5AE80569F9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0654" y="2011680"/>
            <a:ext cx="6047137" cy="4368086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DF7DC-16A0-42CD-B05C-3FC3EDE0E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03135" y="2011680"/>
            <a:ext cx="4182135" cy="4206240"/>
          </a:xfrm>
        </p:spPr>
        <p:txBody>
          <a:bodyPr/>
          <a:lstStyle/>
          <a:p>
            <a:r>
              <a:rPr lang="en-US" dirty="0"/>
              <a:t>Appears something took place in May to decrease the revenue.</a:t>
            </a:r>
          </a:p>
          <a:p>
            <a:r>
              <a:rPr lang="en-US" dirty="0"/>
              <a:t>Noted the weekends are high points.</a:t>
            </a:r>
          </a:p>
          <a:p>
            <a:r>
              <a:rPr lang="en-US" dirty="0"/>
              <a:t>Noted there is a steep ramp up of activity.</a:t>
            </a: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C5A6DB6C-3D2A-41F9-BE7B-4F8201BEE4DE}"/>
              </a:ext>
            </a:extLst>
          </p:cNvPr>
          <p:cNvSpPr/>
          <p:nvPr/>
        </p:nvSpPr>
        <p:spPr>
          <a:xfrm rot="3401612">
            <a:off x="4272069" y="2061198"/>
            <a:ext cx="531862" cy="143375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339F85-EF8C-436C-A81A-7839DE1A81F9}"/>
              </a:ext>
            </a:extLst>
          </p:cNvPr>
          <p:cNvSpPr txBox="1"/>
          <p:nvPr/>
        </p:nvSpPr>
        <p:spPr>
          <a:xfrm>
            <a:off x="5283155" y="1905331"/>
            <a:ext cx="5619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67110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8A766-ED0D-4CDB-B5C8-4F74C9FF5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 Air BNB Rental in NYC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1FC408-3C65-4114-B2B2-B702C53FBC4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76" y="1870456"/>
            <a:ext cx="10895648" cy="4791607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B714583-4A08-4356-A5DA-EB60E9C404E4}"/>
              </a:ext>
            </a:extLst>
          </p:cNvPr>
          <p:cNvSpPr/>
          <p:nvPr/>
        </p:nvSpPr>
        <p:spPr>
          <a:xfrm rot="20234184">
            <a:off x="2092982" y="2045577"/>
            <a:ext cx="7475997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$2.92 Million</a:t>
            </a:r>
          </a:p>
          <a:p>
            <a:pPr algn="ctr"/>
            <a:r>
              <a:rPr lang="en-US" sz="8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Annual Revenue</a:t>
            </a:r>
          </a:p>
        </p:txBody>
      </p:sp>
    </p:spTree>
    <p:extLst>
      <p:ext uri="{BB962C8B-B14F-4D97-AF65-F5344CB8AC3E}">
        <p14:creationId xmlns:p14="http://schemas.microsoft.com/office/powerpoint/2010/main" val="479084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75C27-0A84-42AF-A434-B1AF9F3E8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Rentals by Borough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5BB77D-8A12-4A93-B8D5-824EDF4212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6" y="2011363"/>
            <a:ext cx="4206875" cy="4206875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D4A4FC0-C2B8-4F91-A20F-9D8613F414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141" y="2011362"/>
            <a:ext cx="4206875" cy="4206875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6223566-F879-4468-989E-00BAC7F71941}"/>
              </a:ext>
            </a:extLst>
          </p:cNvPr>
          <p:cNvSpPr txBox="1"/>
          <p:nvPr/>
        </p:nvSpPr>
        <p:spPr>
          <a:xfrm>
            <a:off x="8940800" y="2326640"/>
            <a:ext cx="29768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Best Borough to Rent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Staten Island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69% Occupancy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$121 per night avg rental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$3,3286 avg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Manhattan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69% Occupancy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$207 per night avg rental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$42,151 avg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202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16CAF-D86A-41F6-A5C5-F85EA6BAE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 Occupancy and Total Revenues by Zip code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4BAD3FF-CA21-44ED-B61C-664D4862B9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636" y="2032002"/>
            <a:ext cx="4053840" cy="4053840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D140701-3D8E-4333-BF49-AA2F018D34D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15" y="2032001"/>
            <a:ext cx="4053840" cy="4053840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727C7D-582D-44EF-89BE-761FD8F379CF}"/>
              </a:ext>
            </a:extLst>
          </p:cNvPr>
          <p:cNvSpPr txBox="1"/>
          <p:nvPr/>
        </p:nvSpPr>
        <p:spPr>
          <a:xfrm>
            <a:off x="8646160" y="2350761"/>
            <a:ext cx="2976880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Best Zip Codes to Rent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11234 - 81% Occupancy, $42,975 average annual revenue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11412 - 74% Occupancy, $41693 average annual revenue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11434, 72% Occupancy, $43,984 average annual revenue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10301, 71% Occupancy, $46,022 average annual revenue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Manhattan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69% Occupancy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$207 per night avg rental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$42,151 avg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953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BA5A8-5832-4DF6-B382-F17315147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displaying to Zip codes by Revenue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83A0A7-8A58-4E43-AF4A-13259F94ABC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04913" y="2276144"/>
            <a:ext cx="4754562" cy="3677312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E33DB1-7521-4CBF-943F-A99B6ABF16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30938" y="2276144"/>
            <a:ext cx="4754562" cy="367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42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86DD6-A19D-48AE-B8A8-FE4859AB1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Hosts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471DAB-5FCA-45D6-B109-1A1DF83414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1" y="1968343"/>
            <a:ext cx="4249577" cy="424957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8E6A1A-3CA2-47B5-99A2-E36350F011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720" y="1968343"/>
            <a:ext cx="4282440" cy="42824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613D41-7F6E-4EB4-AEFE-61E6CF0EB5F6}"/>
              </a:ext>
            </a:extLst>
          </p:cNvPr>
          <p:cNvSpPr txBox="1"/>
          <p:nvPr/>
        </p:nvSpPr>
        <p:spPr>
          <a:xfrm>
            <a:off x="9072880" y="1904843"/>
            <a:ext cx="275336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Super Hosts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$166.38 per night rental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$35,442 average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54% occupancy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Host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$160.05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$32,647 average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53% occupancy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Top 10 Super Hosts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$720 per night rental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$1.74 M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89% occupancy rate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B79F765-ABAB-43F8-A306-49B86032ED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55320">
            <a:off x="4843973" y="431870"/>
            <a:ext cx="1534131" cy="115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0960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86DD6-A19D-48AE-B8A8-FE4859AB1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Hosts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F56192-B7B4-4994-BB43-684B9CD019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92" y="2019525"/>
            <a:ext cx="11360734" cy="48770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613D41-7F6E-4EB4-AEFE-61E6CF0EB5F6}"/>
              </a:ext>
            </a:extLst>
          </p:cNvPr>
          <p:cNvSpPr txBox="1"/>
          <p:nvPr/>
        </p:nvSpPr>
        <p:spPr>
          <a:xfrm>
            <a:off x="8260079" y="2802096"/>
            <a:ext cx="3261361" cy="1477328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Henry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$1845.07 per night rental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$6.72M average per annum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99% occupancy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A12389-9101-4BFB-B9B3-298616DE68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662" y="194151"/>
            <a:ext cx="2408338" cy="1605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0950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F2B44-DB77-4C0A-8EFC-B9FDA1F90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mortem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8A425-6D28-424B-BCC6-A2EA04A36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60446"/>
            <a:ext cx="5212080" cy="410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03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C9D3B-0B39-45CF-B78E-BB759D920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19316-0211-4BAE-87E5-3A5B1780C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000" i="1" dirty="0"/>
              <a:t>“Air BNB is a global network of For Rent By Owner Vacation rentals. In 2017 Airbnb earned $2.6B in Revenues, expecting to top $4B for 2018. As a result this area has become a hot bed for investors looking to invest in the real estate market and collect a premium on their investment over traditional real-estate investments."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895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6AFBA-F834-4BD3-A0FF-3B43A48F2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A4DD0-F74B-4CF1-A9D1-7FC38AACA07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Determine the financial impact of NYC’s “Home sharing Surveillance Ordinance” that appears to have taken affect in in April of 2018.</a:t>
            </a:r>
          </a:p>
          <a:p>
            <a:r>
              <a:rPr lang="en-US" dirty="0"/>
              <a:t>Analyze the revenue by number of units and borough. </a:t>
            </a:r>
          </a:p>
          <a:p>
            <a:r>
              <a:rPr lang="en-US" dirty="0"/>
              <a:t>Statistical analysis to see if there is a correlation between price and occupancy.</a:t>
            </a:r>
          </a:p>
          <a:p>
            <a:r>
              <a:rPr lang="en-US" dirty="0"/>
              <a:t>Compare our one year of data over a longer time period.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16055-D53C-4E08-B068-7189A25B5E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Identify the best type of property to invest in (i.e. houses, apartments, or houseboat)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7C9059-74E8-4CAE-90A9-7DA2C9D34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325" y="3216251"/>
            <a:ext cx="4835946" cy="292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353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F8901-312B-4076-A137-1E9A620DC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Difficulties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C39B0-3946-4837-A5A7-6AFA9070AC4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So many interesting questions and additional datasets (NYC crime, NYC Uber, and NYC Yelp) available for analysis</a:t>
            </a:r>
          </a:p>
          <a:p>
            <a:r>
              <a:rPr lang="en-US" dirty="0"/>
              <a:t>Defining parameters once we settled on a dataset</a:t>
            </a:r>
          </a:p>
          <a:p>
            <a:r>
              <a:rPr lang="en-US" dirty="0"/>
              <a:t>Low memory errors because of the number of columns </a:t>
            </a:r>
          </a:p>
          <a:p>
            <a:r>
              <a:rPr lang="en-US" dirty="0"/>
              <a:t>Working with the quantity of data and Git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13F4A4-0163-4696-83BE-1BDB4F0763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938" y="2529946"/>
            <a:ext cx="4754562" cy="3169708"/>
          </a:xfrm>
        </p:spPr>
      </p:pic>
    </p:spTree>
    <p:extLst>
      <p:ext uri="{BB962C8B-B14F-4D97-AF65-F5344CB8AC3E}">
        <p14:creationId xmlns:p14="http://schemas.microsoft.com/office/powerpoint/2010/main" val="18291945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F8E0B-9671-41F8-A7A2-F524E0919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27436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0F79D-3012-40E7-B2DC-E4B1F684C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191" y="2190951"/>
            <a:ext cx="10515600" cy="16764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4B3C3-892B-454A-83FE-3C201079F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924301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</a:rPr>
              <a:t>This project used Air BNB data available on Kaggle.com encompassing one year of rental information for New York City.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</a:rPr>
              <a:t> The data was analyzed with a view towards making decisions on finding the highest revenue potential properties</a:t>
            </a:r>
            <a:r>
              <a:rPr lang="en-US" sz="2400" dirty="0"/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1892641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269B-9FB3-4F25-BCF7-5E344675F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Data analysis questions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8AE17-8001-4649-8895-5F3DD88900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9996056" cy="4206240"/>
          </a:xfrm>
        </p:spPr>
        <p:txBody>
          <a:bodyPr/>
          <a:lstStyle/>
          <a:p>
            <a:r>
              <a:rPr lang="en-US" dirty="0"/>
              <a:t>What is the best the best zip code to invest in?</a:t>
            </a:r>
          </a:p>
          <a:p>
            <a:r>
              <a:rPr lang="en-US" dirty="0"/>
              <a:t>Which Boroughs have the most successful investment properties?</a:t>
            </a:r>
          </a:p>
          <a:p>
            <a:r>
              <a:rPr lang="en-US" dirty="0"/>
              <a:t>Use the data to define successful investment criteria:</a:t>
            </a:r>
          </a:p>
          <a:p>
            <a:pPr lvl="1"/>
            <a:r>
              <a:rPr lang="en-US" dirty="0"/>
              <a:t>Frequency of rental</a:t>
            </a:r>
          </a:p>
          <a:p>
            <a:pPr lvl="1"/>
            <a:r>
              <a:rPr lang="en-US" dirty="0"/>
              <a:t>How much revenue can you generate per year?</a:t>
            </a:r>
          </a:p>
          <a:p>
            <a:pPr lvl="1"/>
            <a:r>
              <a:rPr lang="en-US" dirty="0"/>
              <a:t>Use data to inform investment decisions in regards to mortgage</a:t>
            </a:r>
          </a:p>
          <a:p>
            <a:pPr lvl="1"/>
            <a:r>
              <a:rPr lang="en-US" dirty="0"/>
              <a:t>Type of property</a:t>
            </a:r>
          </a:p>
          <a:p>
            <a:r>
              <a:rPr lang="en-US" dirty="0"/>
              <a:t>Is there a holiday that is potentially more profitable?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936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4939-5175-4F8A-9856-81AA69979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/>
          <a:lstStyle/>
          <a:p>
            <a:r>
              <a:rPr lang="en-US" dirty="0"/>
              <a:t>Data cleanup &amp; Exploration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F8FE3-24FA-43FF-819C-AC9757EC4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28031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The data set has one year of Air BNB rental information, including information on the location, host, cost and amenities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The ratings data was sparse, so we did not include a ratings analysis, aside from super host designation.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The location information was invaluable and included city, borough, and zip code.  We used these attributes to group the data and find the top revenue generators.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The host information allowed us to research hosts that had multiple properties (fellow investors) to determine where and what type of properties they invested in.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077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A4B5D-1E88-4C7B-BCEE-10904311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53DD7-139F-4B9E-83ED-07E3F8C11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5343" y="2011680"/>
            <a:ext cx="9529331" cy="4206240"/>
          </a:xfrm>
        </p:spPr>
        <p:txBody>
          <a:bodyPr/>
          <a:lstStyle/>
          <a:p>
            <a:r>
              <a:rPr lang="en-US" dirty="0"/>
              <a:t>Identified the data on Kaggle</a:t>
            </a:r>
          </a:p>
          <a:p>
            <a:r>
              <a:rPr lang="en-US" dirty="0"/>
              <a:t>Downloaded the four Airbnb files directly to our computers because of the size</a:t>
            </a:r>
          </a:p>
          <a:p>
            <a:r>
              <a:rPr lang="en-US" dirty="0"/>
              <a:t>Began importing the data (16,182,640 lines in the “CalendarData”)</a:t>
            </a:r>
          </a:p>
          <a:p>
            <a:r>
              <a:rPr lang="en-US" dirty="0"/>
              <a:t>Reviewed a sample of the data lines </a:t>
            </a:r>
          </a:p>
          <a:p>
            <a:r>
              <a:rPr lang="en-US" dirty="0"/>
              <a:t>Eliminating null values is some data sets</a:t>
            </a:r>
          </a:p>
          <a:p>
            <a:r>
              <a:rPr lang="en-US" dirty="0"/>
              <a:t>Merged the four filed into one data frame</a:t>
            </a:r>
          </a:p>
          <a:p>
            <a:r>
              <a:rPr lang="en-US" dirty="0"/>
              <a:t>Attempted to identify correlations of data points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3BE094A-E1A5-4604-BD0D-AD2A431470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16182640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DCFF981-5CF0-46D5-B38E-D9A01043C9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16182640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673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A37F7-1FF2-4CEB-8277-FD5AA3091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Raw data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A3459-ACC3-421A-ABA2-185718411A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298641" cy="4206240"/>
          </a:xfrm>
        </p:spPr>
        <p:txBody>
          <a:bodyPr/>
          <a:lstStyle/>
          <a:p>
            <a:r>
              <a:rPr lang="en-US" dirty="0"/>
              <a:t>Shocked by the number of rows.</a:t>
            </a:r>
          </a:p>
          <a:p>
            <a:r>
              <a:rPr lang="en-US" dirty="0"/>
              <a:t>Airbnb provided a ton of data</a:t>
            </a:r>
          </a:p>
          <a:p>
            <a:r>
              <a:rPr lang="en-US" dirty="0"/>
              <a:t>Written reviews were almost nonexistent</a:t>
            </a:r>
          </a:p>
          <a:p>
            <a:r>
              <a:rPr lang="en-US" dirty="0"/>
              <a:t>Rating detail such as cleanliness was sparse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C67A8A-F1F8-48A5-8336-8C04326DA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865" y="2595488"/>
            <a:ext cx="6220744" cy="362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48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F4C09-81FE-49CC-BBBE-92BDCD504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74C74-60A9-494E-85D1-F6CCFA4EB6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9576956" cy="3878132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The market is worth $950 million annually</a:t>
            </a:r>
          </a:p>
          <a:p>
            <a:r>
              <a:rPr lang="en-US" sz="3200" dirty="0"/>
              <a:t>In New York City in 2017/2018 there were 5,582,376 nights rented</a:t>
            </a:r>
          </a:p>
          <a:p>
            <a:r>
              <a:rPr lang="en-US" sz="3200" dirty="0"/>
              <a:t>The number of active listings during the year was 28,735</a:t>
            </a:r>
          </a:p>
          <a:p>
            <a:r>
              <a:rPr lang="en-US" sz="3200" dirty="0"/>
              <a:t>We identified the Zip codes with the highest occupancy rates and revenues</a:t>
            </a:r>
          </a:p>
          <a:p>
            <a:r>
              <a:rPr lang="en-US" sz="3200" dirty="0"/>
              <a:t>We identified the hosts with the highest revenues</a:t>
            </a:r>
          </a:p>
          <a:p>
            <a:endParaRPr lang="en-US" sz="32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41022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EA52C-DE93-42AB-92C4-BBB5E7E61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6BFB9-3B8F-4048-8D20-B8F281C5A6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5343" y="2011680"/>
            <a:ext cx="9891281" cy="4206240"/>
          </a:xfrm>
        </p:spPr>
        <p:txBody>
          <a:bodyPr>
            <a:normAutofit/>
          </a:bodyPr>
          <a:lstStyle/>
          <a:p>
            <a:r>
              <a:rPr lang="en-US" dirty="0"/>
              <a:t>We were able to perform the analysis to allow an investor to make a better decision.  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We identified the top boroughs to invest in.</a:t>
            </a:r>
          </a:p>
          <a:p>
            <a:pPr lvl="1"/>
            <a:r>
              <a:rPr lang="en-US" dirty="0"/>
              <a:t>We identified the top zip codes</a:t>
            </a:r>
          </a:p>
          <a:p>
            <a:pPr lvl="1"/>
            <a:r>
              <a:rPr lang="en-US" dirty="0"/>
              <a:t>Best hosts to use for management</a:t>
            </a:r>
          </a:p>
          <a:p>
            <a:pPr lvl="1"/>
            <a:r>
              <a:rPr lang="en-US" dirty="0"/>
              <a:t>Holidays that capture the most revenue</a:t>
            </a:r>
          </a:p>
          <a:p>
            <a:pPr lvl="1"/>
            <a:r>
              <a:rPr lang="en-US" dirty="0"/>
              <a:t>Average revenue by hosts</a:t>
            </a:r>
          </a:p>
          <a:p>
            <a:pPr lvl="1"/>
            <a:r>
              <a:rPr lang="en-US" dirty="0"/>
              <a:t>Average revenue by zip code</a:t>
            </a:r>
          </a:p>
          <a:p>
            <a:pPr lvl="1"/>
            <a:r>
              <a:rPr lang="en-US" dirty="0"/>
              <a:t>Total value of the market</a:t>
            </a:r>
          </a:p>
          <a:p>
            <a:pPr lvl="1"/>
            <a:r>
              <a:rPr lang="en-US" dirty="0"/>
              <a:t>Booking occupancy rates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2611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426</TotalTime>
  <Words>982</Words>
  <Application>Microsoft Office PowerPoint</Application>
  <PresentationFormat>Widescreen</PresentationFormat>
  <Paragraphs>144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Unicode MS</vt:lpstr>
      <vt:lpstr>Corbel</vt:lpstr>
      <vt:lpstr>Wingdings</vt:lpstr>
      <vt:lpstr>Banded</vt:lpstr>
      <vt:lpstr>Getting Your Bite</vt:lpstr>
      <vt:lpstr>Motivation</vt:lpstr>
      <vt:lpstr>Summary</vt:lpstr>
      <vt:lpstr>Data analysis questions</vt:lpstr>
      <vt:lpstr>Data cleanup &amp; Exploration</vt:lpstr>
      <vt:lpstr>   The Process</vt:lpstr>
      <vt:lpstr>  Raw data insights</vt:lpstr>
      <vt:lpstr>Data Exploration</vt:lpstr>
      <vt:lpstr>Findings</vt:lpstr>
      <vt:lpstr>Highlights of analysis</vt:lpstr>
      <vt:lpstr>Revenue during the holidays </vt:lpstr>
      <vt:lpstr>   Revenue by Day</vt:lpstr>
      <vt:lpstr>#1 Air BNB Rental in NYC</vt:lpstr>
      <vt:lpstr>Rentals by Borough</vt:lpstr>
      <vt:lpstr>Percent Occupancy and Total Revenues by Zip code</vt:lpstr>
      <vt:lpstr>Map displaying to Zip codes by Revenue</vt:lpstr>
      <vt:lpstr>Super Hosts</vt:lpstr>
      <vt:lpstr>Super Hosts</vt:lpstr>
      <vt:lpstr>Post mortem</vt:lpstr>
      <vt:lpstr>Additional questions</vt:lpstr>
      <vt:lpstr>   Difficulties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Your Bite</dc:title>
  <dc:creator>Data Analyst</dc:creator>
  <cp:lastModifiedBy>Jason Carey</cp:lastModifiedBy>
  <cp:revision>36</cp:revision>
  <dcterms:created xsi:type="dcterms:W3CDTF">2019-01-22T19:07:54Z</dcterms:created>
  <dcterms:modified xsi:type="dcterms:W3CDTF">2019-01-24T17:32:22Z</dcterms:modified>
</cp:coreProperties>
</file>

<file path=docProps/thumbnail.jpeg>
</file>